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1221faa9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41221faa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1221faa9e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41221faa9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1221faa9e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41221faa9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11eeacdcb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411eeacdcb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1221faa9e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41221faa9e_2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1221fabd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41221fabd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2" y="0"/>
            <a:ext cx="9144004" cy="5143500"/>
            <a:chOff x="-1" y="0"/>
            <a:chExt cx="9144002" cy="5143500"/>
          </a:xfrm>
        </p:grpSpPr>
        <p:sp>
          <p:nvSpPr>
            <p:cNvPr id="52" name="Google Shape;52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-1" y="2000250"/>
              <a:ext cx="3143251" cy="314325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-1" y="2171700"/>
              <a:ext cx="1771651" cy="177165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6456758" y="4400550"/>
              <a:ext cx="742951" cy="74295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456758" y="1257300"/>
              <a:ext cx="2114551" cy="211455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999558" y="6347"/>
              <a:ext cx="1200151" cy="1200151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 rot="-589933">
              <a:off x="6368213" y="1348137"/>
              <a:ext cx="2474556" cy="330696"/>
            </a:xfrm>
            <a:custGeom>
              <a:rect b="b" l="l" r="r" t="t"/>
              <a:pathLst>
                <a:path extrusionOk="0" h="21572" w="2160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44629" y="1399803"/>
              <a:ext cx="8458201" cy="340042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0" y="1190"/>
              <a:ext cx="9144001" cy="514231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13"/>
          <p:cNvSpPr/>
          <p:nvPr/>
        </p:nvSpPr>
        <p:spPr>
          <a:xfrm>
            <a:off x="7828358" y="0"/>
            <a:ext cx="514351" cy="857250"/>
          </a:xfrm>
          <a:prstGeom prst="rect">
            <a:avLst/>
          </a:prstGeom>
          <a:solidFill>
            <a:srgbClr val="B31166"/>
          </a:solidFill>
          <a:ln>
            <a:noFill/>
          </a:ln>
          <a:effectLst>
            <a:outerShdw blurRad="25400" rotWithShape="0" dir="5400000" dist="12700">
              <a:srgbClr val="000000">
                <a:alpha val="44705"/>
              </a:srgbClr>
            </a:outerShdw>
          </a:effectLst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866215" y="730250"/>
            <a:ext cx="6571061" cy="530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600"/>
              <a:buFont typeface="Century Gothic"/>
              <a:buNone/>
              <a:defRPr b="0" i="0" sz="26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866215" y="1952625"/>
            <a:ext cx="6619245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8956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956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7897322" y="424181"/>
            <a:ext cx="362814" cy="37338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4"/>
            <a:ext cx="4572000" cy="5143501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www.primaresearch.org/tools/PerformanceEvalu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101E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107" name="Google Shape;1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99" y="487281"/>
            <a:ext cx="736055" cy="647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6" id="108" name="Google Shape;10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1095" y="278176"/>
            <a:ext cx="2745535" cy="1065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09" name="Google Shape;10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3726" y="-466532"/>
            <a:ext cx="8409995" cy="7169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 txBox="1"/>
          <p:nvPr/>
        </p:nvSpPr>
        <p:spPr>
          <a:xfrm>
            <a:off x="755099" y="3919022"/>
            <a:ext cx="2424302" cy="6093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 Tuan Anh - Tommy</a:t>
            </a:r>
            <a:endParaRPr b="0" i="0" sz="2800" u="none" cap="none" strike="noStrike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Consultant AI Researcher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755099" y="3316563"/>
            <a:ext cx="5575801" cy="6770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venir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rPr>
              <a:t>Document Layout Analysis</a:t>
            </a:r>
            <a:endParaRPr b="0" i="0" sz="30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215" name="Google Shape;21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216" name="Google Shape;21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286" y="710782"/>
            <a:ext cx="6440158" cy="3620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3"/>
          <p:cNvCxnSpPr>
            <a:stCxn id="219" idx="1"/>
          </p:cNvCxnSpPr>
          <p:nvPr/>
        </p:nvCxnSpPr>
        <p:spPr>
          <a:xfrm rot="10800000">
            <a:off x="4392549" y="1057324"/>
            <a:ext cx="492600" cy="2115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33"/>
          <p:cNvSpPr txBox="1"/>
          <p:nvPr/>
        </p:nvSpPr>
        <p:spPr>
          <a:xfrm>
            <a:off x="4885149" y="1007214"/>
            <a:ext cx="15829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run </a:t>
            </a:r>
            <a:endParaRPr/>
          </a:p>
        </p:txBody>
      </p:sp>
      <p:cxnSp>
        <p:nvCxnSpPr>
          <p:cNvPr id="220" name="Google Shape;220;p33"/>
          <p:cNvCxnSpPr>
            <a:stCxn id="221" idx="1"/>
          </p:cNvCxnSpPr>
          <p:nvPr/>
        </p:nvCxnSpPr>
        <p:spPr>
          <a:xfrm rot="10800000">
            <a:off x="4320888" y="2336778"/>
            <a:ext cx="654000" cy="2601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1" name="Google Shape;221;p33"/>
          <p:cNvSpPr txBox="1"/>
          <p:nvPr/>
        </p:nvSpPr>
        <p:spPr>
          <a:xfrm>
            <a:off x="4974888" y="1996713"/>
            <a:ext cx="158293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Choose a random evaluation profile</a:t>
            </a:r>
            <a:endParaRPr/>
          </a:p>
        </p:txBody>
      </p:sp>
      <p:sp>
        <p:nvSpPr>
          <p:cNvPr id="222" name="Google Shape;222;p33"/>
          <p:cNvSpPr txBox="1"/>
          <p:nvPr/>
        </p:nvSpPr>
        <p:spPr>
          <a:xfrm>
            <a:off x="4974888" y="3287269"/>
            <a:ext cx="158293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Then click ok</a:t>
            </a:r>
            <a:endParaRPr/>
          </a:p>
        </p:txBody>
      </p:sp>
      <p:sp>
        <p:nvSpPr>
          <p:cNvPr id="223" name="Google Shape;223;p33"/>
          <p:cNvSpPr txBox="1"/>
          <p:nvPr/>
        </p:nvSpPr>
        <p:spPr>
          <a:xfrm>
            <a:off x="311849" y="27600"/>
            <a:ext cx="86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Appendix - Guideline and visualization of template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229" name="Google Shape;22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230" name="Google Shape;23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0200" y="883311"/>
            <a:ext cx="6877963" cy="3668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4"/>
          <p:cNvCxnSpPr>
            <a:stCxn id="233" idx="1"/>
          </p:cNvCxnSpPr>
          <p:nvPr/>
        </p:nvCxnSpPr>
        <p:spPr>
          <a:xfrm rot="10800000">
            <a:off x="4223103" y="1205399"/>
            <a:ext cx="750000" cy="133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" name="Google Shape;233;p34"/>
          <p:cNvSpPr txBox="1"/>
          <p:nvPr/>
        </p:nvSpPr>
        <p:spPr>
          <a:xfrm>
            <a:off x="4973103" y="1015434"/>
            <a:ext cx="15260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Show error area</a:t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 rot="10800000">
            <a:off x="3957575" y="1264600"/>
            <a:ext cx="463800" cy="5217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5" name="Google Shape;235;p34"/>
          <p:cNvSpPr txBox="1"/>
          <p:nvPr/>
        </p:nvSpPr>
        <p:spPr>
          <a:xfrm>
            <a:off x="4304392" y="1773761"/>
            <a:ext cx="15260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Your segmentation result</a:t>
            </a:r>
            <a:endParaRPr/>
          </a:p>
        </p:txBody>
      </p:sp>
      <p:cxnSp>
        <p:nvCxnSpPr>
          <p:cNvPr id="236" name="Google Shape;236;p34"/>
          <p:cNvCxnSpPr/>
          <p:nvPr/>
        </p:nvCxnSpPr>
        <p:spPr>
          <a:xfrm rot="10800000">
            <a:off x="3690769" y="1392461"/>
            <a:ext cx="0" cy="538608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7" name="Google Shape;237;p34"/>
          <p:cNvSpPr txBox="1"/>
          <p:nvPr/>
        </p:nvSpPr>
        <p:spPr>
          <a:xfrm>
            <a:off x="2927758" y="1931069"/>
            <a:ext cx="15260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Ground-truth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311849" y="27600"/>
            <a:ext cx="86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Appendix - Guideline and visualization of template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243" name="Google Shape;2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244" name="Google Shape;24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245" name="Google Shape;24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1209332" y="724715"/>
            <a:ext cx="7833068" cy="3416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Tran, T.A., Kanghan Oh, In-Seop Na, Guee-Sang Lee, Hyung-Jeong Yang, Soo-Hyung Kim,  </a:t>
            </a: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robust system for document layout analysis using multilevel homogeneity structure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vol 85, pp. 99-113, 2017.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[2]Antonacopoulos, A., Clausner, C., Papadopoulos, C., &amp; Pletschacher, S. (2015). ICDAR2015 competition on recognition of documents with complex layouts - RDCL2015. In Proceedings of the 13th ICDAR (pp. 1151–1155).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[3]Sébastien Eskenazi, Petra Gomez-Krämer, Jean-Marc Ogier, A comprehensive survey of mostly textual document segmentation algorithms since 2008, Pattern Recognition 64 (2017) 1–14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 C. Clausner, A. Antonacopoulos, and S. Pletschacher, ICDAR2017 Competition on Recognition of Documents with Complex Layouts –RDCL2017 , ICDAR2017, Kyoto, Japan, 2017.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 Clausner, C., Pletschacher, S., &amp; Antonacopoulos, A. (2011). Scenario driven in-depth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performance evaluation of document layout analysis methods. In Proceedings of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the 11th ICDAR (pp. 1404–1408).</a:t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1207578" y="309555"/>
            <a:ext cx="7035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87BAC3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1229589" y="560033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About Cinnamon AI Marathon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2675" y="1062288"/>
            <a:ext cx="5038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2414800" y="1062300"/>
            <a:ext cx="3790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Time: 25th August to 28th October,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2588" y="1828125"/>
            <a:ext cx="543973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2406050" y="1478950"/>
            <a:ext cx="46830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Kick-off event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Circo Coworking Space, 1st - 2nd Floor, 384 Hoang Dieu Street, District 4, HCMC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Hanoi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Bootcamp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VC3/40 Villa Vinhome Golden River, 2 Ton Duc Thang, Ben Nghe Ward, District 1, HCMC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9602" y="2951225"/>
            <a:ext cx="636744" cy="6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/>
          <p:nvPr/>
        </p:nvSpPr>
        <p:spPr>
          <a:xfrm>
            <a:off x="2414800" y="3172425"/>
            <a:ext cx="55584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</a:rPr>
              <a:t>Target candidate</a:t>
            </a:r>
            <a:r>
              <a:rPr b="1" lang="en-US"/>
              <a:t>s: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Entry/Junior AI talents (Open for oversea talents)</a:t>
            </a:r>
            <a:b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 </a:t>
            </a:r>
            <a:r>
              <a:rPr lang="en-US" sz="1200">
                <a:highlight>
                  <a:srgbClr val="FFFFFF"/>
                </a:highlight>
              </a:rPr>
              <a:t>   </a:t>
            </a: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Math</a:t>
            </a:r>
            <a:b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    - Critical thinking/Problem solving skills</a:t>
            </a:r>
            <a:b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    - GRIT: passion &amp; perseverance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1309139" y="65407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Cinnamon AI Marathon Award</a:t>
            </a: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6548" y="1410162"/>
            <a:ext cx="3055351" cy="30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1353339" y="50384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Timeline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 </a:t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3652125" y="961550"/>
            <a:ext cx="50181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25th August - 15th </a:t>
            </a:r>
            <a:r>
              <a:rPr b="1" lang="en-US" sz="1200"/>
              <a:t>September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Team/Individual registration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Receiving challenge and data sample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16th September - 5th October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Release training data/ more sample data, proposal guidelines, upload submission (output /EXE file)  on Leaderboard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1353350" y="1350113"/>
            <a:ext cx="1929000" cy="75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 Exposure &amp; </a:t>
            </a:r>
            <a:r>
              <a:rPr lang="en-US" sz="1200"/>
              <a:t>Solution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Submission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8"/>
          <p:cNvSpPr/>
          <p:nvPr/>
        </p:nvSpPr>
        <p:spPr>
          <a:xfrm>
            <a:off x="1353350" y="2366450"/>
            <a:ext cx="1929000" cy="75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Proposal Evaluation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3652125" y="2235725"/>
            <a:ext cx="38292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5th Oct - 14th October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Round 1: </a:t>
            </a:r>
            <a:r>
              <a:rPr lang="en-US" sz="1200"/>
              <a:t>Top 20 for each challenge submit code for private test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Round 2: Proposal subm</a:t>
            </a:r>
            <a:r>
              <a:rPr lang="en-US" sz="1200"/>
              <a:t>ission &amp;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Interview (in Hanoi &amp; HCMC).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3652125" y="3493300"/>
            <a:ext cx="4120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26th-27th-28th October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Intensive coding &amp; coaching in HCM office</a:t>
            </a:r>
            <a:r>
              <a:rPr lang="en-US" sz="1200"/>
              <a:t> for top 6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 and award ceremony.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1353350" y="3531100"/>
            <a:ext cx="1929000" cy="75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Bootcamp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/>
        </p:nvSpPr>
        <p:spPr>
          <a:xfrm>
            <a:off x="869825" y="3011862"/>
            <a:ext cx="5575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704E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E9704E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pic>
        <p:nvPicPr>
          <p:cNvPr descr="Picture 14"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366433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5" id="291" name="Google Shape;2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137172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" id="292" name="Google Shape;29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2671" y="3783581"/>
            <a:ext cx="1424256" cy="1200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93" name="Google Shape;29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939725" y="3850578"/>
            <a:ext cx="2402055" cy="724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294" name="Google Shape;29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869825" y="4701501"/>
            <a:ext cx="1599056" cy="448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/>
        </p:nvSpPr>
        <p:spPr>
          <a:xfrm>
            <a:off x="1183354" y="942187"/>
            <a:ext cx="7035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87BAC3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2"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/>
        </p:nvSpPr>
        <p:spPr>
          <a:xfrm>
            <a:off x="1183350" y="1654650"/>
            <a:ext cx="7662600" cy="21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>
                <a:solidFill>
                  <a:schemeClr val="dk1"/>
                </a:solidFill>
              </a:rPr>
              <a:t>Challenge statement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>
                <a:solidFill>
                  <a:schemeClr val="dk1"/>
                </a:solidFill>
              </a:rPr>
              <a:t>Evaluation metric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1800">
                <a:solidFill>
                  <a:schemeClr val="dk1"/>
                </a:solidFill>
              </a:rPr>
              <a:t>Submission requirement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>
                <a:solidFill>
                  <a:schemeClr val="dk1"/>
                </a:solidFill>
              </a:rPr>
              <a:t>Appendix - Guideline and visualization of template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1800">
                <a:solidFill>
                  <a:schemeClr val="dk1"/>
                </a:solidFill>
              </a:rPr>
              <a:t>Reference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6" id="119" name="Google Shape;1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20" name="Google Shape;12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125" name="Google Shape;1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126" name="Google Shape;12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27" name="Google Shape;12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1183350" y="1493276"/>
            <a:ext cx="7833000" cy="3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Designing a system/algorithm to analyze the layout of Vietnamese document image (respect to magazine).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Input: 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Vietnamese document image</a:t>
            </a:r>
            <a:endParaRPr sz="16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Output: 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Layout structure (XML form - following the template of sample data</a:t>
            </a:r>
            <a:r>
              <a:rPr lang="en-US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1183354" y="864262"/>
            <a:ext cx="7035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Challenge statement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134" name="Google Shape;1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135" name="Google Shape;13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36" name="Google Shape;13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>
            <a:off x="4500879" y="2437129"/>
            <a:ext cx="142241" cy="269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5070425" y="1773862"/>
            <a:ext cx="3451700" cy="26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3350" y="1421000"/>
            <a:ext cx="2733000" cy="360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/>
          <p:nvPr/>
        </p:nvSpPr>
        <p:spPr>
          <a:xfrm>
            <a:off x="4139853" y="2609826"/>
            <a:ext cx="864300" cy="12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6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1183354" y="864262"/>
            <a:ext cx="7035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Challenge statement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 txBox="1"/>
          <p:nvPr/>
        </p:nvSpPr>
        <p:spPr>
          <a:xfrm rot="-5400000">
            <a:off x="-76462" y="3053175"/>
            <a:ext cx="2204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Input</a:t>
            </a:r>
            <a:endParaRPr sz="1600"/>
          </a:p>
        </p:txBody>
      </p:sp>
      <p:sp>
        <p:nvSpPr>
          <p:cNvPr id="143" name="Google Shape;143;p27"/>
          <p:cNvSpPr txBox="1"/>
          <p:nvPr/>
        </p:nvSpPr>
        <p:spPr>
          <a:xfrm rot="-5400000">
            <a:off x="4243963" y="3053175"/>
            <a:ext cx="2204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Expected Result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149" name="Google Shape;1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50" name="Google Shape;15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4500879" y="2437129"/>
            <a:ext cx="1422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1178925" y="1567750"/>
            <a:ext cx="775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Evaluation </a:t>
            </a:r>
            <a:r>
              <a:rPr b="1" lang="en-US" sz="1800"/>
              <a:t>Algorithm</a:t>
            </a:r>
            <a:r>
              <a:rPr b="1" lang="en-US"/>
              <a:t> 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600">
                <a:solidFill>
                  <a:schemeClr val="dk1"/>
                </a:solidFill>
              </a:rPr>
              <a:t>Scenario driven in-depth performance evaluation of document layout analysis methods [5].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Evaluation criteria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Text regions / Classification/ Segmentation/ Segmentation, and </a:t>
            </a:r>
            <a:r>
              <a:rPr lang="en-US" sz="1600">
                <a:solidFill>
                  <a:schemeClr val="dk1"/>
                </a:solidFill>
              </a:rPr>
              <a:t>Classification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General segmentation [1, 4]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</a:t>
            </a:r>
            <a:r>
              <a:rPr b="1" lang="en-US" sz="1800"/>
              <a:t>valuation tool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LayoutEvalGUI 1.8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Link: </a:t>
            </a:r>
            <a:r>
              <a:rPr lang="en-US" sz="1600" u="sng">
                <a:solidFill>
                  <a:schemeClr val="hlink"/>
                </a:solidFill>
                <a:hlinkClick r:id="rId6"/>
              </a:rPr>
              <a:t>https://www.primaresearch.org/tools/PerformanceEvaluation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183354" y="864262"/>
            <a:ext cx="7035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Evaluation metric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159" name="Google Shape;15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60" name="Google Shape;16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1183350" y="1501603"/>
            <a:ext cx="7833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First round  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E</a:t>
            </a:r>
            <a:r>
              <a:rPr lang="en-US" sz="1600">
                <a:solidFill>
                  <a:schemeClr val="dk1"/>
                </a:solidFill>
              </a:rPr>
              <a:t>xecutable files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Result on sample dataset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Second round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</a:t>
            </a:r>
            <a:r>
              <a:rPr lang="en-US" sz="1600">
                <a:solidFill>
                  <a:schemeClr val="dk1"/>
                </a:solidFill>
              </a:rPr>
              <a:t>ode and executable files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Proposal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Third round: 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AI camp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1183354" y="864262"/>
            <a:ext cx="7035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Submission requirement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167" name="Google Shape;1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Picture 18" id="168" name="Google Shape;1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69" name="Google Shape;16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311849" y="27600"/>
            <a:ext cx="86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Appendix - Guideline and visualization of template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4042" y="1585720"/>
            <a:ext cx="5847828" cy="3110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30"/>
          <p:cNvCxnSpPr/>
          <p:nvPr/>
        </p:nvCxnSpPr>
        <p:spPr>
          <a:xfrm>
            <a:off x="1912328" y="2208627"/>
            <a:ext cx="1481116" cy="36204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" name="Google Shape;173;p30"/>
          <p:cNvSpPr/>
          <p:nvPr/>
        </p:nvSpPr>
        <p:spPr>
          <a:xfrm>
            <a:off x="226425" y="972936"/>
            <a:ext cx="8555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LayoutEvalGUI 1.8 from PrimA lab (in the folder layout evaluation tool)</a:t>
            </a:r>
            <a:endParaRPr/>
          </a:p>
        </p:txBody>
      </p:sp>
      <p:sp>
        <p:nvSpPr>
          <p:cNvPr id="174" name="Google Shape;174;p30"/>
          <p:cNvSpPr txBox="1"/>
          <p:nvPr/>
        </p:nvSpPr>
        <p:spPr>
          <a:xfrm>
            <a:off x="754475" y="1927950"/>
            <a:ext cx="126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Start new evaluation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179" name="Google Shape;1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180" name="Google Shape;18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81" name="Google Shape;18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1209332" y="2186654"/>
            <a:ext cx="7833068" cy="492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1120675" y="870953"/>
            <a:ext cx="169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ground-truth XML file</a:t>
            </a:r>
            <a:endParaRPr sz="1600"/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6196" y="933406"/>
            <a:ext cx="5165932" cy="37300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1"/>
          <p:cNvCxnSpPr/>
          <p:nvPr/>
        </p:nvCxnSpPr>
        <p:spPr>
          <a:xfrm>
            <a:off x="2014779" y="1606379"/>
            <a:ext cx="2158154" cy="40206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2702560" y="2186654"/>
            <a:ext cx="1320800" cy="4592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31"/>
          <p:cNvSpPr txBox="1"/>
          <p:nvPr/>
        </p:nvSpPr>
        <p:spPr>
          <a:xfrm>
            <a:off x="1381025" y="1895375"/>
            <a:ext cx="1611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your result XML file</a:t>
            </a:r>
            <a:endParaRPr sz="1600"/>
          </a:p>
        </p:txBody>
      </p:sp>
      <p:cxnSp>
        <p:nvCxnSpPr>
          <p:cNvPr id="188" name="Google Shape;188;p31"/>
          <p:cNvCxnSpPr/>
          <p:nvPr/>
        </p:nvCxnSpPr>
        <p:spPr>
          <a:xfrm>
            <a:off x="1912328" y="2849801"/>
            <a:ext cx="2158154" cy="40206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9" name="Google Shape;189;p31"/>
          <p:cNvSpPr txBox="1"/>
          <p:nvPr/>
        </p:nvSpPr>
        <p:spPr>
          <a:xfrm>
            <a:off x="631911" y="2502569"/>
            <a:ext cx="169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a binary image of the input image (*)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3862611" y="4777500"/>
            <a:ext cx="467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(*) Participant can create the binary image by yourself.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311849" y="27600"/>
            <a:ext cx="86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Appendix - Guideline and visualization of template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197" name="Google Shape;19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198" name="Google Shape;19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1209332" y="2186654"/>
            <a:ext cx="7833068" cy="492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594346" y="870950"/>
            <a:ext cx="2221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ground-truth XML file</a:t>
            </a:r>
            <a:endParaRPr sz="1600"/>
          </a:p>
        </p:txBody>
      </p:sp>
      <p:sp>
        <p:nvSpPr>
          <p:cNvPr id="201" name="Google Shape;201;p32"/>
          <p:cNvSpPr txBox="1"/>
          <p:nvPr/>
        </p:nvSpPr>
        <p:spPr>
          <a:xfrm>
            <a:off x="139150" y="1765700"/>
            <a:ext cx="2563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your result XML file (or ground-truth file again)</a:t>
            </a:r>
            <a:endParaRPr sz="1600"/>
          </a:p>
        </p:txBody>
      </p:sp>
      <p:sp>
        <p:nvSpPr>
          <p:cNvPr id="202" name="Google Shape;202;p32"/>
          <p:cNvSpPr txBox="1"/>
          <p:nvPr/>
        </p:nvSpPr>
        <p:spPr>
          <a:xfrm>
            <a:off x="120476" y="2523075"/>
            <a:ext cx="204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a binary image of the input image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4863" y="765334"/>
            <a:ext cx="5498563" cy="3996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2"/>
          <p:cNvCxnSpPr/>
          <p:nvPr/>
        </p:nvCxnSpPr>
        <p:spPr>
          <a:xfrm>
            <a:off x="2014779" y="1606379"/>
            <a:ext cx="2158154" cy="40206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32"/>
          <p:cNvCxnSpPr/>
          <p:nvPr/>
        </p:nvCxnSpPr>
        <p:spPr>
          <a:xfrm>
            <a:off x="2702560" y="2186654"/>
            <a:ext cx="1320800" cy="45927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p32"/>
          <p:cNvCxnSpPr>
            <a:stCxn id="202" idx="3"/>
          </p:cNvCxnSpPr>
          <p:nvPr/>
        </p:nvCxnSpPr>
        <p:spPr>
          <a:xfrm>
            <a:off x="2162576" y="2984775"/>
            <a:ext cx="1908000" cy="267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" name="Google Shape;207;p32"/>
          <p:cNvSpPr txBox="1"/>
          <p:nvPr/>
        </p:nvSpPr>
        <p:spPr>
          <a:xfrm>
            <a:off x="481149" y="3859800"/>
            <a:ext cx="2042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ok when everything is ok</a:t>
            </a:r>
            <a:endParaRPr sz="1600"/>
          </a:p>
        </p:txBody>
      </p:sp>
      <p:cxnSp>
        <p:nvCxnSpPr>
          <p:cNvPr id="208" name="Google Shape;208;p32"/>
          <p:cNvCxnSpPr/>
          <p:nvPr/>
        </p:nvCxnSpPr>
        <p:spPr>
          <a:xfrm>
            <a:off x="2407920" y="4233684"/>
            <a:ext cx="5348938" cy="24246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9" name="Google Shape;209;p32"/>
          <p:cNvSpPr txBox="1"/>
          <p:nvPr/>
        </p:nvSpPr>
        <p:spPr>
          <a:xfrm>
            <a:off x="311849" y="27600"/>
            <a:ext cx="862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87BAC3"/>
                </a:solidFill>
              </a:rPr>
              <a:t>Appendix - Guideline and visualization of template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